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70" r:id="rId3"/>
    <p:sldId id="257" r:id="rId4"/>
    <p:sldId id="261" r:id="rId5"/>
    <p:sldId id="271" r:id="rId6"/>
    <p:sldId id="280" r:id="rId7"/>
    <p:sldId id="310" r:id="rId8"/>
    <p:sldId id="311" r:id="rId9"/>
    <p:sldId id="312" r:id="rId10"/>
    <p:sldId id="287" r:id="rId11"/>
    <p:sldId id="279" r:id="rId12"/>
    <p:sldId id="288" r:id="rId13"/>
    <p:sldId id="313" r:id="rId14"/>
    <p:sldId id="301" r:id="rId15"/>
    <p:sldId id="265" r:id="rId16"/>
  </p:sldIdLst>
  <p:sldSz cx="9144000" cy="6858000" type="screen4x3"/>
  <p:notesSz cx="6797675" cy="9929813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81"/>
  </p:normalViewPr>
  <p:slideViewPr>
    <p:cSldViewPr snapToGrid="0" snapToObjects="1"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844EB-22B4-0D47-923D-B48D0054D579}" type="datetimeFigureOut">
              <a:rPr lang="it-IT" smtClean="0"/>
              <a:t>01/12/2025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6661"/>
            <a:ext cx="543814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CEDA14-E1D0-034C-BA0E-3FB77BEDFE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3148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CEDA14-E1D0-034C-BA0E-3FB77BEDFE9F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57012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aseline="0" dirty="0"/>
              <a:t>.Provincia e prefettura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EDA14-E1D0-034C-BA0E-3FB77BEDFE9F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67454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aseline="0" dirty="0"/>
              <a:t>.Provincia e prefettura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EDA14-E1D0-034C-BA0E-3FB77BEDFE9F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29746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E4380A-634F-E157-8F6C-7ACA6967FC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95ED8B3-2345-A0BC-7DC1-9AC47632F5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6704F8E-0F96-32E1-DF1E-752585AE2F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aseline="0" dirty="0"/>
              <a:t>.Provincia e prefettura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33F5BB3-FA14-A552-4303-904E253C2F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EDA14-E1D0-034C-BA0E-3FB77BEDFE9F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28986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aseline="0" dirty="0"/>
              <a:t>.Provincia e prefettura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EDA14-E1D0-034C-BA0E-3FB77BEDFE9F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0132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Questa presentazione riguarda le rotte in partenza da </a:t>
            </a:r>
            <a:r>
              <a:rPr lang="it-IT" dirty="0" err="1"/>
              <a:t>malpensa</a:t>
            </a:r>
            <a:r>
              <a:rPr lang="it-IT" dirty="0"/>
              <a:t> che interessano il comune di Arsago Seprio, pertanto la presentazione è limitata ai decolli dalla pista 35 destra da cui si dipartono le tre SID</a:t>
            </a:r>
            <a:r>
              <a:rPr lang="it-IT" baseline="0" dirty="0"/>
              <a:t> </a:t>
            </a:r>
            <a:r>
              <a:rPr lang="it-IT" dirty="0"/>
              <a:t>verso est.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EDA14-E1D0-034C-BA0E-3FB77BEDFE9F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819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EDA14-E1D0-034C-BA0E-3FB77BEDFE9F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5013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Sforando nello scenario notturno, non sono voli programmati in più rispetto ai 18 ammessi, ma un ritardo fisiologico da</a:t>
            </a:r>
            <a:r>
              <a:rPr lang="it-IT" baseline="0" dirty="0"/>
              <a:t> parte dei vettori che hanno numerose rotazione 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EDA14-E1D0-034C-BA0E-3FB77BEDFE9F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9323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Regionelombardia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EDA14-E1D0-034C-BA0E-3FB77BEDFE9F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7099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10819-7D94-26F8-8AF4-A378BDE19F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B0942A3-941F-3A62-36D7-7A2D952A31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FD674AE-F665-AB13-3351-66065D6473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Regionelombardia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11CF4DC-0683-C37B-E729-28BA2F9096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EDA14-E1D0-034C-BA0E-3FB77BEDFE9F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5362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EBBC3-348A-1627-3063-C8670B8EA7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D824778-FDA1-609D-8B41-CDBA65874D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B0B6B61-62F0-AF74-887B-5D913E7694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Regionelombardia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F7B50BD-D47E-A617-2D3C-2168426C32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EDA14-E1D0-034C-BA0E-3FB77BEDFE9F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66853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145864-3FA0-2525-A75E-3CA12DB911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BC6756E-040B-D190-D7C2-C494476185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D1022A2-7EC3-AA12-36E4-293A182028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Regionelombardia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1749BBB-D6AE-3252-9C17-D03DCE17A0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EDA14-E1D0-034C-BA0E-3FB77BEDFE9F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8225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Regionelombardia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EDA14-E1D0-034C-BA0E-3FB77BEDFE9F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0739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17B31-DEA6-5B43-8A96-5FB882662674}" type="datetimeFigureOut">
              <a:rPr lang="it-IT" smtClean="0"/>
              <a:t>01/12/2025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B82D-F4B2-F044-A63A-90E5AA5A70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9462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17B31-DEA6-5B43-8A96-5FB882662674}" type="datetimeFigureOut">
              <a:rPr lang="it-IT" smtClean="0"/>
              <a:t>01/12/2025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B82D-F4B2-F044-A63A-90E5AA5A70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679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17B31-DEA6-5B43-8A96-5FB882662674}" type="datetimeFigureOut">
              <a:rPr lang="it-IT" smtClean="0"/>
              <a:t>01/12/2025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B82D-F4B2-F044-A63A-90E5AA5A70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3654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17B31-DEA6-5B43-8A96-5FB882662674}" type="datetimeFigureOut">
              <a:rPr lang="it-IT" smtClean="0"/>
              <a:t>01/12/2025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B82D-F4B2-F044-A63A-90E5AA5A70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6343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17B31-DEA6-5B43-8A96-5FB882662674}" type="datetimeFigureOut">
              <a:rPr lang="it-IT" smtClean="0"/>
              <a:t>01/12/2025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B82D-F4B2-F044-A63A-90E5AA5A70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8127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17B31-DEA6-5B43-8A96-5FB882662674}" type="datetimeFigureOut">
              <a:rPr lang="it-IT" smtClean="0"/>
              <a:t>01/12/2025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B82D-F4B2-F044-A63A-90E5AA5A70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5734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17B31-DEA6-5B43-8A96-5FB882662674}" type="datetimeFigureOut">
              <a:rPr lang="it-IT" smtClean="0"/>
              <a:t>01/12/2025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B82D-F4B2-F044-A63A-90E5AA5A70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711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17B31-DEA6-5B43-8A96-5FB882662674}" type="datetimeFigureOut">
              <a:rPr lang="it-IT" smtClean="0"/>
              <a:t>01/12/2025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B82D-F4B2-F044-A63A-90E5AA5A70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468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17B31-DEA6-5B43-8A96-5FB882662674}" type="datetimeFigureOut">
              <a:rPr lang="it-IT" smtClean="0"/>
              <a:t>01/12/2025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B82D-F4B2-F044-A63A-90E5AA5A70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1993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17B31-DEA6-5B43-8A96-5FB882662674}" type="datetimeFigureOut">
              <a:rPr lang="it-IT" smtClean="0"/>
              <a:t>01/12/2025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B82D-F4B2-F044-A63A-90E5AA5A70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493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17B31-DEA6-5B43-8A96-5FB882662674}" type="datetimeFigureOut">
              <a:rPr lang="it-IT" smtClean="0"/>
              <a:t>01/12/2025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B82D-F4B2-F044-A63A-90E5AA5A70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7922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17B31-DEA6-5B43-8A96-5FB882662674}" type="datetimeFigureOut">
              <a:rPr lang="it-IT" smtClean="0"/>
              <a:t>01/12/2025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9B82D-F4B2-F044-A63A-90E5AA5A70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7799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839605"/>
            <a:ext cx="7772400" cy="4026407"/>
          </a:xfrm>
        </p:spPr>
        <p:txBody>
          <a:bodyPr>
            <a:noAutofit/>
          </a:bodyPr>
          <a:lstStyle/>
          <a:p>
            <a:pPr algn="ctr"/>
            <a:r>
              <a:rPr lang="it-IT" sz="3600" dirty="0"/>
              <a:t>Agenda:</a:t>
            </a:r>
            <a:br>
              <a:rPr lang="it-IT" sz="3600" dirty="0"/>
            </a:br>
            <a:r>
              <a:rPr lang="it-IT" sz="2800" dirty="0"/>
              <a:t>C.U.V.</a:t>
            </a:r>
            <a:br>
              <a:rPr lang="it-IT" sz="2800" dirty="0"/>
            </a:br>
            <a:r>
              <a:rPr lang="it-IT" sz="2800" dirty="0"/>
              <a:t>Commissione Aeroportuale</a:t>
            </a:r>
            <a:br>
              <a:rPr lang="it-IT" sz="2800" dirty="0"/>
            </a:br>
            <a:r>
              <a:rPr lang="it-IT" sz="2800" dirty="0"/>
              <a:t>Ministero dell’ambiente e della Sicurezza energetica</a:t>
            </a:r>
            <a:br>
              <a:rPr lang="it-IT" sz="2800" dirty="0"/>
            </a:br>
            <a:r>
              <a:rPr lang="it-IT" sz="2800" dirty="0"/>
              <a:t>Regione</a:t>
            </a:r>
            <a:br>
              <a:rPr lang="it-IT" sz="2800" dirty="0"/>
            </a:br>
            <a:r>
              <a:rPr lang="it-IT" sz="2800" dirty="0"/>
              <a:t>Provincia</a:t>
            </a:r>
            <a:br>
              <a:rPr lang="it-IT" sz="2800" dirty="0"/>
            </a:br>
            <a:r>
              <a:rPr lang="it-IT" sz="2800" dirty="0"/>
              <a:t>Prefettura</a:t>
            </a:r>
            <a:br>
              <a:rPr lang="it-IT" sz="2800" dirty="0"/>
            </a:br>
            <a:r>
              <a:rPr lang="it-IT" sz="2800" dirty="0"/>
              <a:t>Riscontro nota Arpa</a:t>
            </a:r>
            <a:br>
              <a:rPr lang="it-IT" sz="2800" dirty="0"/>
            </a:br>
            <a:endParaRPr lang="it-IT" sz="2800" dirty="0"/>
          </a:p>
        </p:txBody>
      </p:sp>
      <p:pic>
        <p:nvPicPr>
          <p:cNvPr id="5" name="Immagine 4" descr="Schermata 2025-05-05 alle 17.28.1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0"/>
            <a:ext cx="85344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874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 </a:t>
            </a:r>
          </a:p>
        </p:txBody>
      </p:sp>
      <p:pic>
        <p:nvPicPr>
          <p:cNvPr id="4" name="Immagine 3" descr="Schermata 2025-05-05 alle 17.28.17.png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29" y="1"/>
            <a:ext cx="8396748" cy="2987934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BCDD5AC2-BF40-E527-EC9E-13553575F851}"/>
              </a:ext>
            </a:extLst>
          </p:cNvPr>
          <p:cNvSpPr txBox="1"/>
          <p:nvPr/>
        </p:nvSpPr>
        <p:spPr>
          <a:xfrm>
            <a:off x="147484" y="3060490"/>
            <a:ext cx="8849032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dirty="0"/>
              <a:t>Regione  Lombardia Tavolo infrastrutture</a:t>
            </a:r>
          </a:p>
          <a:p>
            <a:r>
              <a:rPr lang="it-IT" sz="2800" dirty="0"/>
              <a:t>Definiti i seguenti impegni:</a:t>
            </a:r>
          </a:p>
          <a:p>
            <a:endParaRPr lang="it-IT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Richiesta a Ministero inserimento progetto tangenziale di Somma nel «contratto di programma ANAS».</a:t>
            </a:r>
          </a:p>
          <a:p>
            <a:endParaRPr lang="it-IT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Incarico a Provincia e Sea per progettazioni interventi «Gruppo 1».</a:t>
            </a:r>
          </a:p>
          <a:p>
            <a:endParaRPr lang="it-IT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Riqualificazione Via Giusti Somma Lombardo.</a:t>
            </a:r>
          </a:p>
          <a:p>
            <a:r>
              <a:rPr lang="it-IT" dirty="0"/>
              <a:t>(SEA ha completato la progettazione, ha aggiornato il quadro economico per permettere un confronto con ANAS, proprietario e gestore dell’arteria stradale; ANAS realizzerà l’opera in due lotti).</a:t>
            </a:r>
          </a:p>
        </p:txBody>
      </p:sp>
    </p:spTree>
    <p:extLst>
      <p:ext uri="{BB962C8B-B14F-4D97-AF65-F5344CB8AC3E}">
        <p14:creationId xmlns:p14="http://schemas.microsoft.com/office/powerpoint/2010/main" val="2168305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 </a:t>
            </a:r>
          </a:p>
        </p:txBody>
      </p:sp>
      <p:pic>
        <p:nvPicPr>
          <p:cNvPr id="4" name="Immagine 3" descr="Schermata 2025-05-05 alle 17.28.17.png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253839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B6897A9E-7447-08AB-10D0-4E966F26AFB8}"/>
              </a:ext>
            </a:extLst>
          </p:cNvPr>
          <p:cNvSpPr txBox="1"/>
          <p:nvPr/>
        </p:nvSpPr>
        <p:spPr>
          <a:xfrm>
            <a:off x="178130" y="3247303"/>
            <a:ext cx="864523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baseline="0" dirty="0"/>
              <a:t>Provincia e </a:t>
            </a:r>
            <a:r>
              <a:rPr lang="it-IT" sz="2800" dirty="0"/>
              <a:t>P</a:t>
            </a:r>
            <a:r>
              <a:rPr lang="it-IT" sz="2800" baseline="0" dirty="0"/>
              <a:t>refettura</a:t>
            </a:r>
          </a:p>
          <a:p>
            <a:r>
              <a:rPr lang="it-IT" sz="2800" dirty="0"/>
              <a:t>3 incontri con la Provincia aventi per argomento: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400" dirty="0"/>
              <a:t>Opere infrastrutturali previste (definire chi fa e chi finanzia);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400" dirty="0"/>
              <a:t>Si è affrontata la problematica dei senza tetto che stazionano in aeroporto;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400" dirty="0"/>
              <a:t>E’ stato evidenziata la necessità di affrontare eventuale emergenza esterna al sedime (che potrebbe avere ricadute sui comuni dell’intorno)</a:t>
            </a:r>
          </a:p>
          <a:p>
            <a:pPr marL="514350" indent="-514350">
              <a:buFont typeface="+mj-lt"/>
              <a:buAutoNum type="arabicPeriod"/>
            </a:pPr>
            <a:endParaRPr lang="it-IT" sz="2800" dirty="0"/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791463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 </a:t>
            </a:r>
          </a:p>
        </p:txBody>
      </p:sp>
      <p:pic>
        <p:nvPicPr>
          <p:cNvPr id="4" name="Immagine 3" descr="Schermata 2025-05-05 alle 17.28.17.png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253839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B6897A9E-7447-08AB-10D0-4E966F26AFB8}"/>
              </a:ext>
            </a:extLst>
          </p:cNvPr>
          <p:cNvSpPr txBox="1"/>
          <p:nvPr/>
        </p:nvSpPr>
        <p:spPr>
          <a:xfrm>
            <a:off x="-1" y="3247303"/>
            <a:ext cx="9143999" cy="437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baseline="0" dirty="0"/>
              <a:t>Provincia</a:t>
            </a:r>
          </a:p>
          <a:p>
            <a:pPr algn="ctr"/>
            <a:endParaRPr lang="it-IT" sz="1200" baseline="0" dirty="0"/>
          </a:p>
          <a:p>
            <a:pPr algn="just"/>
            <a:r>
              <a:rPr lang="it-IT" sz="1900" dirty="0"/>
              <a:t>Provincia intende supportare il territorio nella progettazione e nella ricerca di finanziamenti, per la realizzazione delle opere viabilistiche definite come Gruppo 1 (interventi di livello locale) nel Protocollo d’intesa datato 6 giugno 2022:</a:t>
            </a:r>
          </a:p>
          <a:p>
            <a:endParaRPr lang="it-IT" sz="1000" dirty="0"/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it-IT" sz="1900" dirty="0"/>
              <a:t>Tangenziale di Arsago Seprio;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it-IT" sz="1900" dirty="0"/>
              <a:t>Tangenziale ovest di Gallarate (tratto in Cardano al Campo a sud di via Papa Giovanni XXIII).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it-IT" sz="1900" dirty="0"/>
              <a:t>Variante alla SP28 in Comune di Ferno.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it-IT" sz="1900" dirty="0"/>
              <a:t>Riqualifica di via Giusti a Somma Lombardo.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it-IT" sz="1900" dirty="0"/>
              <a:t>Bretellina di Samarate (via </a:t>
            </a:r>
            <a:r>
              <a:rPr lang="it-IT" sz="1900" dirty="0" err="1"/>
              <a:t>Ollearo</a:t>
            </a:r>
            <a:r>
              <a:rPr lang="it-IT" sz="1900" dirty="0"/>
              <a:t>- Via Milano), al momento progettazione sospesa.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it-IT" sz="2000" dirty="0"/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856025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6AC66A-A17E-96AA-1453-892379DFA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5F7D5B2-7329-6728-3461-B8F5B3B66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 </a:t>
            </a:r>
          </a:p>
        </p:txBody>
      </p:sp>
      <p:pic>
        <p:nvPicPr>
          <p:cNvPr id="4" name="Immagine 3" descr="Schermata 2025-05-05 alle 17.28.17.png">
            <a:extLst>
              <a:ext uri="{FF2B5EF4-FFF2-40B4-BE49-F238E27FC236}">
                <a16:creationId xmlns:a16="http://schemas.microsoft.com/office/drawing/2014/main" id="{DD52A5DD-EA4F-A805-60D9-0A9BB7964D9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253839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49C2A7E3-D7A6-1B9C-9D37-C69537C3ACE0}"/>
              </a:ext>
            </a:extLst>
          </p:cNvPr>
          <p:cNvSpPr txBox="1"/>
          <p:nvPr/>
        </p:nvSpPr>
        <p:spPr>
          <a:xfrm>
            <a:off x="178130" y="3247303"/>
            <a:ext cx="8645236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600" dirty="0"/>
              <a:t>P</a:t>
            </a:r>
            <a:r>
              <a:rPr lang="it-IT" sz="3600" baseline="0" dirty="0"/>
              <a:t>refettura</a:t>
            </a:r>
          </a:p>
          <a:p>
            <a:pPr algn="ctr"/>
            <a:endParaRPr lang="it-IT" sz="1400" baseline="0" dirty="0"/>
          </a:p>
          <a:p>
            <a:r>
              <a:rPr lang="it-IT" sz="2800" baseline="0" dirty="0"/>
              <a:t>Parte attiva nella:</a:t>
            </a:r>
          </a:p>
          <a:p>
            <a:endParaRPr lang="it-IT" sz="800" baseline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/>
              <a:t>Gestione protocollo senza fissa dimora in aeroporto.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/>
              <a:t>Presentazione piano emergenza.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/>
              <a:t>Interlocuzione con cittadini e comitati.</a:t>
            </a:r>
            <a:endParaRPr lang="it-IT" sz="2800" baseline="0" dirty="0"/>
          </a:p>
        </p:txBody>
      </p:sp>
    </p:spTree>
    <p:extLst>
      <p:ext uri="{BB962C8B-B14F-4D97-AF65-F5344CB8AC3E}">
        <p14:creationId xmlns:p14="http://schemas.microsoft.com/office/powerpoint/2010/main" val="3116448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 </a:t>
            </a:r>
          </a:p>
        </p:txBody>
      </p:sp>
      <p:pic>
        <p:nvPicPr>
          <p:cNvPr id="4" name="Immagine 3" descr="Schermata 2025-05-05 alle 17.28.17.png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253839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F97F9AC4-F2F4-876B-9BD5-36199330AE49}"/>
              </a:ext>
            </a:extLst>
          </p:cNvPr>
          <p:cNvSpPr txBox="1"/>
          <p:nvPr/>
        </p:nvSpPr>
        <p:spPr>
          <a:xfrm>
            <a:off x="95003" y="3166507"/>
            <a:ext cx="9048997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dirty="0"/>
              <a:t>Arpa</a:t>
            </a:r>
          </a:p>
          <a:p>
            <a:pPr algn="ctr"/>
            <a:endParaRPr lang="it-IT" sz="1600" dirty="0"/>
          </a:p>
          <a:p>
            <a:pPr algn="ctr"/>
            <a:r>
              <a:rPr lang="it-IT" sz="2400" dirty="0"/>
              <a:t>Riscontro alla nota Aeroporto di Milano Malpensa «Masterplan 2035» e Territorio. Richieste dai cittadini e comitati</a:t>
            </a:r>
          </a:p>
          <a:p>
            <a:pPr algn="ctr"/>
            <a:r>
              <a:rPr lang="it-IT" sz="2400" dirty="0"/>
              <a:t>Arpa con foglio n.0010528/2025 del 11-11-2025, dà riscontro, per le parti di sua competenza,  alle richieste dei comitati.</a:t>
            </a:r>
          </a:p>
          <a:p>
            <a:pPr algn="ctr"/>
            <a:r>
              <a:rPr lang="it-IT" sz="2400" dirty="0"/>
              <a:t>(vedi nota Arpa)</a:t>
            </a:r>
          </a:p>
          <a:p>
            <a:pPr algn="ctr"/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916019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r>
              <a:rPr lang="it-IT" sz="4000" dirty="0"/>
              <a:t>Grazie per l’attenzione</a:t>
            </a:r>
          </a:p>
        </p:txBody>
      </p:sp>
      <p:pic>
        <p:nvPicPr>
          <p:cNvPr id="4" name="Immagine 3" descr="Schermata 2025-05-05 alle 17.28.17.png"/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1733"/>
            <a:ext cx="9144000" cy="468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257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8756"/>
          </a:xfrm>
        </p:spPr>
        <p:txBody>
          <a:bodyPr>
            <a:normAutofit fontScale="90000"/>
          </a:bodyPr>
          <a:lstStyle/>
          <a:p>
            <a:r>
              <a:rPr lang="it-IT" dirty="0"/>
              <a:t>Commissione aeroportuale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83226"/>
            <a:ext cx="8229600" cy="54863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u="sng" dirty="0"/>
              <a:t>Una premessa</a:t>
            </a:r>
            <a:r>
              <a:rPr lang="it-IT" sz="2400" dirty="0"/>
              <a:t>:</a:t>
            </a:r>
          </a:p>
          <a:p>
            <a:pPr marL="0" indent="0">
              <a:buNone/>
            </a:pPr>
            <a:r>
              <a:rPr lang="it-IT" sz="2400" dirty="0"/>
              <a:t>Nella commissione aeroportuale del 28 febbraio 2023, vista la ripresa post pandemica, vengono definite le seguenti misure di mitigazione del rumore: </a:t>
            </a:r>
          </a:p>
          <a:p>
            <a:pPr marL="0" indent="0">
              <a:buNone/>
            </a:pPr>
            <a:endParaRPr lang="it-IT" sz="900" dirty="0"/>
          </a:p>
          <a:p>
            <a:r>
              <a:rPr lang="it-IT" sz="2400" dirty="0"/>
              <a:t>Affidamento ad Enav dello Studio di nuove </a:t>
            </a:r>
            <a:r>
              <a:rPr lang="it-IT" sz="2400" dirty="0" err="1"/>
              <a:t>Sid</a:t>
            </a:r>
            <a:r>
              <a:rPr lang="it-IT" sz="2400" dirty="0"/>
              <a:t>.</a:t>
            </a:r>
          </a:p>
          <a:p>
            <a:r>
              <a:rPr lang="it-IT" sz="2400" dirty="0"/>
              <a:t>Definizione criteri per escludere aeromobili più rumorosi nella fascia oraria 23.00 – 6.00.</a:t>
            </a:r>
          </a:p>
          <a:p>
            <a:r>
              <a:rPr lang="it-IT" sz="2400" dirty="0"/>
              <a:t>Impegno del gestore a portare in approvazione un piano tariffario che penalizzi gli aeromobili più rumorosi (Green </a:t>
            </a:r>
            <a:r>
              <a:rPr lang="it-IT" sz="2400" dirty="0" err="1"/>
              <a:t>Charges</a:t>
            </a:r>
            <a:r>
              <a:rPr lang="it-IT" sz="2400" dirty="0"/>
              <a:t>).</a:t>
            </a:r>
          </a:p>
          <a:p>
            <a:r>
              <a:rPr lang="it-IT" sz="2400" dirty="0"/>
              <a:t>Implementazione (da parte di Enav e Enac) di un sistema che verifichi e assicuri il rispetto delle rotte/</a:t>
            </a:r>
            <a:r>
              <a:rPr lang="it-IT" sz="2400" dirty="0" err="1"/>
              <a:t>sid</a:t>
            </a:r>
            <a:r>
              <a:rPr lang="it-IT" sz="2400" dirty="0"/>
              <a:t>.</a:t>
            </a:r>
          </a:p>
          <a:p>
            <a:pPr marL="0" indent="0">
              <a:buNone/>
            </a:pPr>
            <a:endParaRPr lang="it-IT" sz="900" dirty="0"/>
          </a:p>
          <a:p>
            <a:pPr marL="0" indent="0">
              <a:buNone/>
            </a:pPr>
            <a:r>
              <a:rPr lang="it-IT" sz="2400" dirty="0"/>
              <a:t>Inoltre viene prevista che l’inversione dei decolli verso Sud sia spostata alle 24.00 (ma senza più deroghe per ritardi).</a:t>
            </a:r>
          </a:p>
        </p:txBody>
      </p:sp>
      <p:pic>
        <p:nvPicPr>
          <p:cNvPr id="4" name="Immagine 3" descr="Schermata 2025-05-05 alle 17.28.17.png"/>
          <p:cNvPicPr>
            <a:picLocks noChangeAspect="1"/>
          </p:cNvPicPr>
          <p:nvPr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3394"/>
            <a:ext cx="9144000" cy="5496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670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Sperimentazione nuove </a:t>
            </a:r>
            <a:r>
              <a:rPr lang="it-IT" dirty="0" err="1"/>
              <a:t>sid</a:t>
            </a:r>
            <a:r>
              <a:rPr lang="it-IT" dirty="0"/>
              <a:t> da 18 Aprile a 30 settembre 2024 (poi proroga per la vori su pista 35R).</a:t>
            </a:r>
          </a:p>
          <a:p>
            <a:r>
              <a:rPr lang="it-IT" dirty="0"/>
              <a:t>Conferma modifica </a:t>
            </a:r>
            <a:r>
              <a:rPr lang="it-IT" dirty="0" err="1"/>
              <a:t>sid</a:t>
            </a:r>
            <a:r>
              <a:rPr lang="it-IT" dirty="0"/>
              <a:t> su pista 35 R e per decolli a sud.</a:t>
            </a:r>
          </a:p>
          <a:p>
            <a:r>
              <a:rPr lang="it-IT" dirty="0"/>
              <a:t>Ritorno su pista 35 L a scenario ante sperimentazione.</a:t>
            </a:r>
          </a:p>
          <a:p>
            <a:r>
              <a:rPr lang="it-IT" dirty="0"/>
              <a:t>Mandato ad Enav di verificare nuove possibili soluzioni per pista 35 L.</a:t>
            </a:r>
          </a:p>
          <a:p>
            <a:endParaRPr lang="it-IT" dirty="0"/>
          </a:p>
        </p:txBody>
      </p:sp>
      <p:pic>
        <p:nvPicPr>
          <p:cNvPr id="4" name="Immagine 3" descr="Schermata 2025-05-05 alle 17.28.17.png"/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55" y="1523108"/>
            <a:ext cx="9144000" cy="468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228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Risultati preliminari</a:t>
            </a:r>
            <a:br>
              <a:rPr lang="it-IT" dirty="0"/>
            </a:br>
            <a:r>
              <a:rPr lang="it-IT" dirty="0"/>
              <a:t>settembre 2024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Nell’area di nord-est, si riscontra un lieve miglioramento sulla porzione meridionale del territorio di Casorate Sempione e un lieve incremento dei livelli acustici nel territorio di Arsago Seprio.</a:t>
            </a:r>
          </a:p>
        </p:txBody>
      </p:sp>
      <p:pic>
        <p:nvPicPr>
          <p:cNvPr id="4" name="Immagine 3" descr="Schermata 2025-05-05 alle 17.28.17.png"/>
          <p:cNvPicPr>
            <a:picLocks noChangeAspect="1"/>
          </p:cNvPicPr>
          <p:nvPr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1733"/>
            <a:ext cx="9144000" cy="468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091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it-IT" dirty="0"/>
              <a:t>Estate 2025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sz="2600" dirty="0"/>
              <a:t>Conferma n. 18 movimenti max nella fascia notturna;</a:t>
            </a:r>
          </a:p>
          <a:p>
            <a:r>
              <a:rPr lang="it-IT" sz="2600" dirty="0"/>
              <a:t>Vettori con 3-4 rotazioni al giorno accumulano un ritardo in arrivo, dopo la mezzanotte.  </a:t>
            </a:r>
          </a:p>
          <a:p>
            <a:pPr marL="0" indent="0">
              <a:buNone/>
            </a:pPr>
            <a:endParaRPr lang="it-IT" sz="1100" dirty="0"/>
          </a:p>
          <a:p>
            <a:pPr marL="0" indent="0">
              <a:buNone/>
            </a:pPr>
            <a:r>
              <a:rPr lang="it-IT" sz="2600" dirty="0"/>
              <a:t>Test dal 12 al 26 giugno, poi prorogato: </a:t>
            </a:r>
          </a:p>
          <a:p>
            <a:r>
              <a:rPr lang="it-IT" sz="2600" dirty="0"/>
              <a:t>scenario diurno dalle ore 06:00 / anziché 06:15 </a:t>
            </a:r>
          </a:p>
          <a:p>
            <a:r>
              <a:rPr lang="it-IT" sz="2600" dirty="0"/>
              <a:t>scenario notturno confermato alle ore 24:00. </a:t>
            </a:r>
          </a:p>
          <a:p>
            <a:pPr marL="0" indent="0">
              <a:buNone/>
            </a:pPr>
            <a:r>
              <a:rPr lang="it-IT" sz="2600" dirty="0"/>
              <a:t>Non sono permesse deroghe, né tolleranza.</a:t>
            </a:r>
          </a:p>
          <a:p>
            <a:pPr marL="0" indent="0">
              <a:buNone/>
            </a:pPr>
            <a:endParaRPr lang="it-IT" sz="1100" dirty="0"/>
          </a:p>
          <a:p>
            <a:pPr marL="0" indent="0">
              <a:buNone/>
            </a:pPr>
            <a:r>
              <a:rPr lang="it-IT" sz="2600" dirty="0"/>
              <a:t>Inoltre sono state installate due centraline temporanee ad Arsago Seprio ed una a Coarezza (in aggiunta a quella già operante su Golasecca), per la misurazione dell’impatto acustico. </a:t>
            </a:r>
          </a:p>
          <a:p>
            <a:pPr marL="0" indent="0">
              <a:buNone/>
            </a:pPr>
            <a:endParaRPr lang="it-IT" sz="2600" dirty="0"/>
          </a:p>
          <a:p>
            <a:endParaRPr lang="it-IT" dirty="0"/>
          </a:p>
        </p:txBody>
      </p:sp>
      <p:pic>
        <p:nvPicPr>
          <p:cNvPr id="4" name="Immagine 3" descr="Schermata 2025-05-05 alle 17.28.17.png"/>
          <p:cNvPicPr>
            <a:picLocks noChangeAspect="1"/>
          </p:cNvPicPr>
          <p:nvPr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7638"/>
            <a:ext cx="9001538" cy="481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61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 </a:t>
            </a:r>
          </a:p>
        </p:txBody>
      </p:sp>
      <p:pic>
        <p:nvPicPr>
          <p:cNvPr id="4" name="Immagine 3" descr="Schermata 2025-05-05 alle 17.28.17.png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253839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BCDD5AC2-BF40-E527-EC9E-13553575F851}"/>
              </a:ext>
            </a:extLst>
          </p:cNvPr>
          <p:cNvSpPr txBox="1"/>
          <p:nvPr/>
        </p:nvSpPr>
        <p:spPr>
          <a:xfrm>
            <a:off x="117987" y="3247303"/>
            <a:ext cx="9026013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dirty="0"/>
              <a:t>Altri Interventi previsti il 28 febbraio 2023:</a:t>
            </a:r>
          </a:p>
          <a:p>
            <a:pPr algn="ctr"/>
            <a:endParaRPr lang="it-IT" sz="14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400" dirty="0"/>
              <a:t>Green </a:t>
            </a:r>
            <a:r>
              <a:rPr lang="it-IT" sz="2400" dirty="0" err="1"/>
              <a:t>Charges</a:t>
            </a:r>
            <a:r>
              <a:rPr lang="it-IT" sz="2400" dirty="0"/>
              <a:t> approvate e attive dal luglio 2025.</a:t>
            </a:r>
          </a:p>
          <a:p>
            <a:pPr algn="just"/>
            <a:endParaRPr lang="it-IT" sz="12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400" dirty="0"/>
              <a:t>Lista aeromobili rumorosi: proposta da inviare al MASE ad Aprile 2026 (analisi in commissione aeroportuale ad inizio 2026).</a:t>
            </a:r>
          </a:p>
          <a:p>
            <a:pPr algn="just"/>
            <a:endParaRPr lang="it-IT" sz="12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400" dirty="0"/>
              <a:t>Verifica correttezza rotte volate: primo report prossima commissione </a:t>
            </a:r>
            <a:r>
              <a:rPr lang="it-IT" sz="2400" dirty="0" err="1"/>
              <a:t>aeroporuale</a:t>
            </a:r>
            <a:r>
              <a:rPr lang="it-IT" sz="2400" dirty="0"/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4074059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A786D6-4A92-CC86-0D80-BEFDD0DE0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8929424-E302-A228-5424-94D88F779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 </a:t>
            </a:r>
          </a:p>
        </p:txBody>
      </p:sp>
      <p:pic>
        <p:nvPicPr>
          <p:cNvPr id="4" name="Immagine 3" descr="Schermata 2025-05-05 alle 17.28.17.png">
            <a:extLst>
              <a:ext uri="{FF2B5EF4-FFF2-40B4-BE49-F238E27FC236}">
                <a16:creationId xmlns:a16="http://schemas.microsoft.com/office/drawing/2014/main" id="{17D41A68-2B7D-49E0-9C14-1A310336DD4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253839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606E7FCF-EB0D-7317-3575-0A75B48064A3}"/>
              </a:ext>
            </a:extLst>
          </p:cNvPr>
          <p:cNvSpPr txBox="1"/>
          <p:nvPr/>
        </p:nvSpPr>
        <p:spPr>
          <a:xfrm>
            <a:off x="167148" y="3247303"/>
            <a:ext cx="897685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dirty="0"/>
              <a:t>Regione  Lombardia</a:t>
            </a:r>
          </a:p>
          <a:p>
            <a:r>
              <a:rPr lang="it-IT" sz="2800" dirty="0"/>
              <a:t>Diversi sono stati gli incontri sui tavoli regionali riguardanti:</a:t>
            </a:r>
          </a:p>
          <a:p>
            <a:endParaRPr lang="it-IT" sz="14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2800" dirty="0"/>
              <a:t>Le infrastrutture viarie previste nel piano d’area Malpensa.</a:t>
            </a:r>
          </a:p>
          <a:p>
            <a:endParaRPr lang="it-IT" sz="1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2800" dirty="0"/>
              <a:t>La mitigazione ambientale a partire da quanto previsto nel piano d’area Malpensa.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50995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386CDB-08BA-F585-2DEF-08B9044E7E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87ABA42-2171-9162-D68F-B888094B4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 </a:t>
            </a:r>
          </a:p>
        </p:txBody>
      </p:sp>
      <p:pic>
        <p:nvPicPr>
          <p:cNvPr id="4" name="Immagine 3" descr="Schermata 2025-05-05 alle 17.28.17.png">
            <a:extLst>
              <a:ext uri="{FF2B5EF4-FFF2-40B4-BE49-F238E27FC236}">
                <a16:creationId xmlns:a16="http://schemas.microsoft.com/office/drawing/2014/main" id="{9614DEA3-FFC4-55DC-8F74-80846FE2B97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253839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04DC3C1F-D8FD-9FC3-D1D0-37CD2CB118CD}"/>
              </a:ext>
            </a:extLst>
          </p:cNvPr>
          <p:cNvSpPr txBox="1"/>
          <p:nvPr/>
        </p:nvSpPr>
        <p:spPr>
          <a:xfrm>
            <a:off x="167148" y="3247303"/>
            <a:ext cx="8976850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dirty="0"/>
              <a:t>Regione  Lombardia Tavolo Ambientale</a:t>
            </a:r>
          </a:p>
          <a:p>
            <a:endParaRPr lang="it-IT" sz="1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2800" dirty="0"/>
              <a:t>Verifica interventi mitigazione ambientale a partire da quanto previsto nel piano d’area Malpensa.</a:t>
            </a:r>
          </a:p>
          <a:p>
            <a:endParaRPr lang="it-IT" sz="1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2800" dirty="0"/>
              <a:t>Previsione installazione di due centraline per misurazione qualità dell’aria a Lonate e Somma.</a:t>
            </a:r>
          </a:p>
          <a:p>
            <a:endParaRPr lang="it-IT" sz="1200" dirty="0"/>
          </a:p>
          <a:p>
            <a:r>
              <a:rPr lang="it-IT" sz="2800" dirty="0"/>
              <a:t>Nel frattempo attivato l’osservatorio ambientale presieduto dal dottor </a:t>
            </a:r>
            <a:r>
              <a:rPr lang="it-IT" sz="2800" dirty="0" err="1"/>
              <a:t>Tonazzo</a:t>
            </a:r>
            <a:r>
              <a:rPr lang="it-IT" sz="2800" dirty="0"/>
              <a:t> (nominato dal Ministro).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0237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6FA320-3B96-E0C0-E7CD-F4B3CCD76D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DF8F54D-26F9-F46B-449F-59EA42F871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 </a:t>
            </a:r>
          </a:p>
        </p:txBody>
      </p:sp>
      <p:pic>
        <p:nvPicPr>
          <p:cNvPr id="4" name="Immagine 3" descr="Schermata 2025-05-05 alle 17.28.17.png">
            <a:extLst>
              <a:ext uri="{FF2B5EF4-FFF2-40B4-BE49-F238E27FC236}">
                <a16:creationId xmlns:a16="http://schemas.microsoft.com/office/drawing/2014/main" id="{33796C25-66C5-7CA3-7D55-90654A39CDC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50" y="0"/>
            <a:ext cx="8686800" cy="3091147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2AED5C1B-2FAF-1C31-6579-BE7E5617268E}"/>
              </a:ext>
            </a:extLst>
          </p:cNvPr>
          <p:cNvSpPr txBox="1"/>
          <p:nvPr/>
        </p:nvSpPr>
        <p:spPr>
          <a:xfrm>
            <a:off x="167148" y="3247303"/>
            <a:ext cx="897685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dirty="0"/>
              <a:t>Regione  Lombardia Tavolo Ambientale</a:t>
            </a:r>
          </a:p>
          <a:p>
            <a:endParaRPr lang="it-IT" sz="8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2200" dirty="0"/>
              <a:t>Riattivazione percorso «</a:t>
            </a:r>
            <a:r>
              <a:rPr lang="it-IT" sz="2200" i="1" dirty="0"/>
              <a:t>Masterplan per la rigenerazione intercomunale delle aree delocalizzate</a:t>
            </a:r>
            <a:r>
              <a:rPr lang="it-IT" sz="2200" dirty="0"/>
              <a:t>» (DGR 5651/2021).</a:t>
            </a:r>
          </a:p>
          <a:p>
            <a:endParaRPr lang="it-IT" sz="8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2200" dirty="0"/>
              <a:t>Case Nuove: spazi formativi, terziario avanzato.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2200" dirty="0"/>
              <a:t>Lonate e Ferno: riqualificazione a verde con ciclabili e spazi di fruizione (Parchi e percorsi).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2200" dirty="0"/>
              <a:t>Studio varianti puntuali ai </a:t>
            </a:r>
            <a:r>
              <a:rPr lang="it-IT" sz="2200" dirty="0" err="1"/>
              <a:t>pgt</a:t>
            </a:r>
            <a:r>
              <a:rPr lang="it-IT" sz="2200" dirty="0"/>
              <a:t> dei tre comuni affidato a Fondazione Lombardia per l’Ambiente (che ha realizzato lo studio alla base del progetto di rigenerazione).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3517418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</TotalTime>
  <Words>940</Words>
  <Application>Microsoft Office PowerPoint</Application>
  <PresentationFormat>Presentazione su schermo (4:3)</PresentationFormat>
  <Paragraphs>127</Paragraphs>
  <Slides>15</Slides>
  <Notes>13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8" baseType="lpstr">
      <vt:lpstr>Arial</vt:lpstr>
      <vt:lpstr>Calibri</vt:lpstr>
      <vt:lpstr>Tema di Office</vt:lpstr>
      <vt:lpstr>Agenda: C.U.V. Commissione Aeroportuale Ministero dell’ambiente e della Sicurezza energetica Regione Provincia Prefettura Riscontro nota Arpa </vt:lpstr>
      <vt:lpstr>Commissione aeroportuale</vt:lpstr>
      <vt:lpstr>Agenda</vt:lpstr>
      <vt:lpstr>Risultati preliminari settembre 2024</vt:lpstr>
      <vt:lpstr>Estate 2025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A&amp;C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Commissione ambientale:  giugno 2024 - giugno 2025</dc:title>
  <dc:creator>Claudia Valentini</dc:creator>
  <cp:lastModifiedBy>Stefano Bellaria</cp:lastModifiedBy>
  <cp:revision>58</cp:revision>
  <cp:lastPrinted>2025-12-01T08:05:37Z</cp:lastPrinted>
  <dcterms:created xsi:type="dcterms:W3CDTF">2025-05-05T15:26:04Z</dcterms:created>
  <dcterms:modified xsi:type="dcterms:W3CDTF">2025-12-01T09:40:14Z</dcterms:modified>
</cp:coreProperties>
</file>